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80" r:id="rId2"/>
    <p:sldId id="256" r:id="rId3"/>
    <p:sldId id="273" r:id="rId4"/>
    <p:sldId id="265" r:id="rId5"/>
    <p:sldId id="266" r:id="rId6"/>
    <p:sldId id="274" r:id="rId7"/>
    <p:sldId id="259" r:id="rId8"/>
    <p:sldId id="260" r:id="rId9"/>
    <p:sldId id="261" r:id="rId10"/>
    <p:sldId id="262" r:id="rId11"/>
    <p:sldId id="263" r:id="rId12"/>
    <p:sldId id="275" r:id="rId13"/>
    <p:sldId id="276" r:id="rId14"/>
    <p:sldId id="277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036F"/>
    <a:srgbClr val="5B7C12"/>
    <a:srgbClr val="3E0060"/>
    <a:srgbClr val="005C00"/>
    <a:srgbClr val="FF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676" autoAdjust="0"/>
    <p:restoredTop sz="94660"/>
  </p:normalViewPr>
  <p:slideViewPr>
    <p:cSldViewPr>
      <p:cViewPr>
        <p:scale>
          <a:sx n="64" d="100"/>
          <a:sy n="64" d="100"/>
        </p:scale>
        <p:origin x="-1590" y="-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525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3457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503878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7337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923453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64292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6043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7936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0658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1070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4111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122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336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874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0102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7499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002C8-33D5-46C4-8805-D0B0491B3D44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E32B772-493F-4F5C-8AD0-AA0727B324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8887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839200" cy="647700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Miniproject</a:t>
            </a:r>
            <a:r>
              <a:rPr lang="en-US" sz="60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6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Of </a:t>
            </a:r>
            <a:b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Object Oriented Methodology</a:t>
            </a:r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6000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6000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60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6000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Indian Institute Of Information Technology, Allahabad</a:t>
            </a:r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6000" dirty="0" smtClean="0">
                <a:solidFill>
                  <a:schemeClr val="accent5">
                    <a:lumMod val="50000"/>
                  </a:schemeClr>
                </a:solidFill>
              </a:rPr>
            </a:br>
            <a:endParaRPr lang="en-US" sz="6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1400" y="4038600"/>
            <a:ext cx="1295536" cy="1371600"/>
          </a:xfrm>
        </p:spPr>
      </p:pic>
    </p:spTree>
    <p:extLst>
      <p:ext uri="{BB962C8B-B14F-4D97-AF65-F5344CB8AC3E}">
        <p14:creationId xmlns:p14="http://schemas.microsoft.com/office/powerpoint/2010/main" xmlns="" val="25930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3665"/>
            <a:ext cx="6347713" cy="1320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Normalized Tables (Cont.)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017674976"/>
              </p:ext>
            </p:extLst>
          </p:nvPr>
        </p:nvGraphicFramePr>
        <p:xfrm>
          <a:off x="228600" y="2362200"/>
          <a:ext cx="8763000" cy="54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500"/>
                <a:gridCol w="1460500"/>
                <a:gridCol w="1460500"/>
                <a:gridCol w="1460500"/>
                <a:gridCol w="1460500"/>
                <a:gridCol w="14605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u="sng" dirty="0" smtClean="0">
                          <a:solidFill>
                            <a:srgbClr val="C00000"/>
                          </a:solidFill>
                        </a:rPr>
                        <a:t>Reg_No</a:t>
                      </a:r>
                      <a:endParaRPr lang="en-US" sz="1500" u="sn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FFC000"/>
                          </a:solidFill>
                        </a:rPr>
                        <a:t>Initial_Charge</a:t>
                      </a:r>
                      <a:endParaRPr lang="en-US" sz="15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FFFF00"/>
                          </a:solidFill>
                        </a:rPr>
                        <a:t>Doctor_Charge</a:t>
                      </a:r>
                      <a:endParaRPr 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Medical_Charge</a:t>
                      </a:r>
                      <a:endParaRPr lang="en-US" sz="1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Amount</a:t>
                      </a:r>
                      <a:r>
                        <a:rPr lang="en-US" sz="150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_Paid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FF0000"/>
                          </a:solidFill>
                        </a:rPr>
                        <a:t>Balance</a:t>
                      </a: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09802278"/>
              </p:ext>
            </p:extLst>
          </p:nvPr>
        </p:nvGraphicFramePr>
        <p:xfrm>
          <a:off x="1143000" y="39624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rgbClr val="FFC000"/>
                          </a:solidFill>
                        </a:rPr>
                        <a:t>Bed_No</a:t>
                      </a:r>
                      <a:endParaRPr lang="en-US" u="sng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Location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Status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78358401"/>
              </p:ext>
            </p:extLst>
          </p:nvPr>
        </p:nvGraphicFramePr>
        <p:xfrm>
          <a:off x="1143000" y="5562600"/>
          <a:ext cx="6096000" cy="3708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rgbClr val="C00000"/>
                          </a:solidFill>
                        </a:rPr>
                        <a:t>Log_ID</a:t>
                      </a:r>
                      <a:endParaRPr lang="en-US" u="sn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User_ID</a:t>
                      </a:r>
                      <a:endParaRPr lang="en-US" u="sng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Activity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Date</a:t>
                      </a:r>
                      <a:endParaRPr lang="en-US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Time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61605" y="1840468"/>
            <a:ext cx="99578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Charges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1886" y="5105400"/>
            <a:ext cx="54053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7036F"/>
                </a:solidFill>
              </a:rPr>
              <a:t>Log</a:t>
            </a:r>
            <a:endParaRPr lang="en-US" dirty="0">
              <a:solidFill>
                <a:srgbClr val="7703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3360" y="3386751"/>
            <a:ext cx="56938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5C00"/>
                </a:solidFill>
              </a:rPr>
              <a:t>Bed</a:t>
            </a:r>
            <a:endParaRPr lang="en-US" dirty="0">
              <a:solidFill>
                <a:srgbClr val="005C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801927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193199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Reasons for above Tables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In this current Situation, every entity has Primary Key and there is no redundancy of Data. So Design is in 1</a:t>
            </a:r>
            <a:r>
              <a:rPr lang="en-US" baseline="30000" dirty="0" smtClean="0">
                <a:solidFill>
                  <a:srgbClr val="7030A0"/>
                </a:solidFill>
              </a:rPr>
              <a:t>st</a:t>
            </a:r>
            <a:r>
              <a:rPr lang="en-US" dirty="0" smtClean="0">
                <a:solidFill>
                  <a:srgbClr val="7030A0"/>
                </a:solidFill>
              </a:rPr>
              <a:t> Normal Form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There is no partial dependency in attributes, so Design comes in 2</a:t>
            </a:r>
            <a:r>
              <a:rPr lang="en-US" baseline="30000" dirty="0" smtClean="0">
                <a:solidFill>
                  <a:srgbClr val="7030A0"/>
                </a:solidFill>
              </a:rPr>
              <a:t>nd</a:t>
            </a:r>
            <a:r>
              <a:rPr lang="en-US" dirty="0" smtClean="0">
                <a:solidFill>
                  <a:srgbClr val="7030A0"/>
                </a:solidFill>
              </a:rPr>
              <a:t> Normal Form.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There is no transitive dependency among attributes, so Design comes in 3</a:t>
            </a:r>
            <a:r>
              <a:rPr lang="en-US" baseline="30000" dirty="0" smtClean="0">
                <a:solidFill>
                  <a:srgbClr val="7030A0"/>
                </a:solidFill>
              </a:rPr>
              <a:t>rd</a:t>
            </a:r>
            <a:r>
              <a:rPr lang="en-US" dirty="0" smtClean="0">
                <a:solidFill>
                  <a:srgbClr val="7030A0"/>
                </a:solidFill>
              </a:rPr>
              <a:t> Normalized Form.</a:t>
            </a:r>
          </a:p>
        </p:txBody>
      </p:sp>
    </p:spTree>
    <p:extLst>
      <p:ext uri="{BB962C8B-B14F-4D97-AF65-F5344CB8AC3E}">
        <p14:creationId xmlns="" xmlns:p14="http://schemas.microsoft.com/office/powerpoint/2010/main" val="131235329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           GUI</a:t>
            </a:r>
            <a:br>
              <a:rPr lang="en-US" dirty="0" smtClean="0"/>
            </a:br>
            <a:r>
              <a:rPr lang="en-US" dirty="0" smtClean="0"/>
              <a:t>                    Login Page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Akash.agnu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00200"/>
            <a:ext cx="7086599" cy="5029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Akash.agnu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08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Akash.agnu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552492325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OOM Project</a:t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on</a:t>
            </a:r>
            <a:r>
              <a:rPr lang="en-US" b="1" dirty="0" smtClean="0">
                <a:solidFill>
                  <a:srgbClr val="C00000"/>
                </a:solidFill>
              </a:rPr>
              <a:t/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 err="1" smtClean="0">
                <a:solidFill>
                  <a:srgbClr val="3E0060"/>
                </a:solidFill>
              </a:rPr>
              <a:t>P</a:t>
            </a:r>
            <a:r>
              <a:rPr lang="en-US" b="1" dirty="0" err="1" smtClean="0">
                <a:solidFill>
                  <a:srgbClr val="3E0060"/>
                </a:solidFill>
              </a:rPr>
              <a:t>aitent</a:t>
            </a:r>
            <a:r>
              <a:rPr lang="en-US" b="1" dirty="0" smtClean="0">
                <a:solidFill>
                  <a:srgbClr val="3E0060"/>
                </a:solidFill>
              </a:rPr>
              <a:t> </a:t>
            </a:r>
            <a:r>
              <a:rPr lang="en-US" b="1" dirty="0" smtClean="0">
                <a:solidFill>
                  <a:srgbClr val="3E0060"/>
                </a:solidFill>
              </a:rPr>
              <a:t> </a:t>
            </a:r>
            <a:r>
              <a:rPr lang="en-US" b="1" dirty="0" smtClean="0">
                <a:solidFill>
                  <a:srgbClr val="3E0060"/>
                </a:solidFill>
              </a:rPr>
              <a:t>Billing Software</a:t>
            </a:r>
            <a:endParaRPr lang="en-US" b="1" dirty="0">
              <a:solidFill>
                <a:srgbClr val="3E0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4419600"/>
            <a:ext cx="4724400" cy="2133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Project Team:-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Vinay Kumar Yadav (RIT2013029)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Narendra Kumar (RIT2013033	)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Akash Sharan (RIT2013034)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Nitin Kumar (RIT2013041)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45720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1) Dr. </a:t>
            </a:r>
            <a:r>
              <a:rPr lang="en-US" sz="3200" dirty="0" err="1" smtClean="0">
                <a:solidFill>
                  <a:srgbClr val="FF0000"/>
                </a:solidFill>
              </a:rPr>
              <a:t>Ranjana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err="1" smtClean="0">
                <a:solidFill>
                  <a:srgbClr val="FF0000"/>
                </a:solidFill>
              </a:rPr>
              <a:t>Vyas</a:t>
            </a:r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2) Dr. O. P. </a:t>
            </a:r>
            <a:r>
              <a:rPr lang="en-US" sz="3200" dirty="0" err="1" smtClean="0">
                <a:solidFill>
                  <a:srgbClr val="FF0000"/>
                </a:solidFill>
              </a:rPr>
              <a:t>Vyas</a:t>
            </a:r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3) Respected TA’s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3810000"/>
            <a:ext cx="45993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smtClean="0">
                <a:solidFill>
                  <a:srgbClr val="FFFF00"/>
                </a:solidFill>
              </a:rPr>
              <a:t>Guidance and Instructor :-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75893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Objectives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To design </a:t>
            </a:r>
            <a:r>
              <a:rPr lang="en-US" b="1" smtClean="0">
                <a:solidFill>
                  <a:srgbClr val="0070C0"/>
                </a:solidFill>
              </a:rPr>
              <a:t>a </a:t>
            </a:r>
            <a:r>
              <a:rPr lang="en-US" b="1" smtClean="0">
                <a:solidFill>
                  <a:srgbClr val="0070C0"/>
                </a:solidFill>
              </a:rPr>
              <a:t>Patient </a:t>
            </a:r>
            <a:r>
              <a:rPr lang="en-US" b="1" dirty="0" smtClean="0">
                <a:solidFill>
                  <a:srgbClr val="0070C0"/>
                </a:solidFill>
              </a:rPr>
              <a:t>Billing Software for patients with following objectives :- 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Login to system and change password of system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Enter/edit Organization Code, Name and Address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Make Entry for New Patient and edit for Existing Patient.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Keep Track of All Wards, Beds, Patients.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Generate Bill, set them to pending or paid.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Update any value for patient or his bill amount.</a:t>
            </a:r>
          </a:p>
          <a:p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576625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347713" cy="1320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Use Case Diagram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Akash.agnu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8686800" cy="60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6988502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915400" cy="13208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Class Diagram of Patient Billing Software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C:\Users\Akash.agnu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8229600" cy="5478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04858161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List of Entities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User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Patient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Track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Charges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Bed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General_Ward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ICU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Log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30351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6347713" cy="13208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</a:rPr>
              <a:t>Key Attributes</a:t>
            </a:r>
            <a:endParaRPr lang="en-US" sz="60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787332305"/>
              </p:ext>
            </p:extLst>
          </p:nvPr>
        </p:nvGraphicFramePr>
        <p:xfrm>
          <a:off x="609600" y="2160588"/>
          <a:ext cx="6348412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4206"/>
                <a:gridCol w="31742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 Attribute</a:t>
                      </a:r>
                      <a:endParaRPr lang="en-US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Belongs to Entity</a:t>
                      </a:r>
                      <a:endParaRPr lang="en-US" dirty="0"/>
                    </a:p>
                  </a:txBody>
                  <a:tcPr marL="70538" marR="70538"/>
                </a:tc>
              </a:tr>
              <a:tr h="13557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70538" marR="70538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User_ID</a:t>
                      </a:r>
                      <a:endParaRPr lang="en-US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en-US" dirty="0"/>
                    </a:p>
                  </a:txBody>
                  <a:tcPr marL="70538" marR="70538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Reg_No</a:t>
                      </a:r>
                      <a:endParaRPr lang="en-US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Patient</a:t>
                      </a:r>
                      <a:endParaRPr lang="en-US" dirty="0"/>
                    </a:p>
                  </a:txBody>
                  <a:tcPr marL="70538" marR="70538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Reg_No</a:t>
                      </a:r>
                      <a:endParaRPr lang="en-US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Track</a:t>
                      </a:r>
                    </a:p>
                  </a:txBody>
                  <a:tcPr marL="70538" marR="70538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Reg_No</a:t>
                      </a:r>
                      <a:endParaRPr lang="en-US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Charges</a:t>
                      </a:r>
                    </a:p>
                  </a:txBody>
                  <a:tcPr marL="70538" marR="70538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Log_ID</a:t>
                      </a:r>
                      <a:endParaRPr lang="en-US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</a:t>
                      </a:r>
                    </a:p>
                  </a:txBody>
                  <a:tcPr marL="70538" marR="70538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Ward_Number</a:t>
                      </a:r>
                      <a:endParaRPr lang="en-US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General_Ward</a:t>
                      </a:r>
                    </a:p>
                  </a:txBody>
                  <a:tcPr marL="70538" marR="70538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ICU_Number</a:t>
                      </a:r>
                      <a:endParaRPr lang="en-US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ICU</a:t>
                      </a:r>
                    </a:p>
                  </a:txBody>
                  <a:tcPr marL="70538" marR="70538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98738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6347713" cy="13208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E.R. Diagram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47801" y="-228597"/>
            <a:ext cx="6248400" cy="9144000"/>
          </a:xfrm>
        </p:spPr>
      </p:pic>
    </p:spTree>
    <p:extLst>
      <p:ext uri="{BB962C8B-B14F-4D97-AF65-F5344CB8AC3E}">
        <p14:creationId xmlns="" xmlns:p14="http://schemas.microsoft.com/office/powerpoint/2010/main" val="9934582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6320"/>
            <a:ext cx="7696201" cy="132080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Normalized Tables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51002687"/>
              </p:ext>
            </p:extLst>
          </p:nvPr>
        </p:nvGraphicFramePr>
        <p:xfrm>
          <a:off x="1983344" y="1979034"/>
          <a:ext cx="3048000" cy="381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/>
                <a:gridCol w="152400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rgbClr val="77036F"/>
                          </a:solidFill>
                        </a:rPr>
                        <a:t>User_ID</a:t>
                      </a:r>
                      <a:endParaRPr lang="en-US" u="sng" dirty="0">
                        <a:solidFill>
                          <a:srgbClr val="77036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7036F"/>
                          </a:solidFill>
                        </a:rPr>
                        <a:t>Password</a:t>
                      </a:r>
                      <a:endParaRPr lang="en-US" dirty="0">
                        <a:solidFill>
                          <a:srgbClr val="77036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82388696"/>
              </p:ext>
            </p:extLst>
          </p:nvPr>
        </p:nvGraphicFramePr>
        <p:xfrm>
          <a:off x="1295400" y="5892800"/>
          <a:ext cx="1219200" cy="431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rgbClr val="FFC000"/>
                          </a:solidFill>
                        </a:rPr>
                        <a:t>Ward_No</a:t>
                      </a:r>
                      <a:endParaRPr lang="en-US" u="sng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7369765"/>
              </p:ext>
            </p:extLst>
          </p:nvPr>
        </p:nvGraphicFramePr>
        <p:xfrm>
          <a:off x="5638800" y="5892800"/>
          <a:ext cx="1219200" cy="431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rgbClr val="FFC000"/>
                          </a:solidFill>
                        </a:rPr>
                        <a:t>ICU_No</a:t>
                      </a:r>
                      <a:endParaRPr lang="en-US" u="sng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0503719"/>
              </p:ext>
            </p:extLst>
          </p:nvPr>
        </p:nvGraphicFramePr>
        <p:xfrm>
          <a:off x="76200" y="3505200"/>
          <a:ext cx="8991600" cy="457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23950"/>
                <a:gridCol w="1123950"/>
                <a:gridCol w="1123950"/>
                <a:gridCol w="1123950"/>
                <a:gridCol w="1123950"/>
                <a:gridCol w="1123950"/>
                <a:gridCol w="1181100"/>
                <a:gridCol w="10668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 smtClean="0">
                          <a:solidFill>
                            <a:srgbClr val="C00000"/>
                          </a:solidFill>
                        </a:rPr>
                        <a:t>Reg_No.</a:t>
                      </a:r>
                      <a:endParaRPr lang="en-US" sz="1400" u="sn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Case_No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Name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Age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Sex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Disease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Entry_Date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Exit_Date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57233805"/>
              </p:ext>
            </p:extLst>
          </p:nvPr>
        </p:nvGraphicFramePr>
        <p:xfrm>
          <a:off x="381000" y="4810760"/>
          <a:ext cx="81534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/>
                <a:gridCol w="1358900"/>
                <a:gridCol w="1358900"/>
                <a:gridCol w="1358900"/>
                <a:gridCol w="1358900"/>
                <a:gridCol w="1358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rgbClr val="002060"/>
                          </a:solidFill>
                        </a:rPr>
                        <a:t>Reg_No</a:t>
                      </a:r>
                      <a:endParaRPr lang="en-US" u="sng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Date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Time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Bed_No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Ward_No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Ward_Type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65979" y="1509523"/>
            <a:ext cx="61747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0577" y="2953972"/>
            <a:ext cx="848758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07632" y="4267200"/>
            <a:ext cx="67056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84311" y="5410200"/>
            <a:ext cx="15441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General_Ward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43600" y="5423113"/>
            <a:ext cx="5132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696145"/>
            <a:ext cx="6347714" cy="388077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13536855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316</TotalTime>
  <Words>264</Words>
  <Application>Microsoft Office PowerPoint</Application>
  <PresentationFormat>On-screen Show (4:3)</PresentationFormat>
  <Paragraphs>96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Facet</vt:lpstr>
      <vt:lpstr>Miniproject Of  Object Oriented Methodology   Indian Institute Of Information Technology, Allahabad </vt:lpstr>
      <vt:lpstr>OOM Project on Paitent  Billing Software</vt:lpstr>
      <vt:lpstr>Objectives</vt:lpstr>
      <vt:lpstr>Use Case Diagram</vt:lpstr>
      <vt:lpstr>Class Diagram of Patient Billing Software</vt:lpstr>
      <vt:lpstr>List of Entities</vt:lpstr>
      <vt:lpstr>Key Attributes</vt:lpstr>
      <vt:lpstr>E.R. Diagram</vt:lpstr>
      <vt:lpstr>Normalized Tables</vt:lpstr>
      <vt:lpstr>Normalized Tables (Cont.)</vt:lpstr>
      <vt:lpstr>Reasons for above Tables</vt:lpstr>
      <vt:lpstr>                         GUI                     Login Page 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DBMS Project on Hospital Billing Software</dc:title>
  <dc:creator>m17</dc:creator>
  <cp:lastModifiedBy>Akash</cp:lastModifiedBy>
  <cp:revision>42</cp:revision>
  <dcterms:created xsi:type="dcterms:W3CDTF">2014-04-16T16:10:36Z</dcterms:created>
  <dcterms:modified xsi:type="dcterms:W3CDTF">2014-11-15T02:14:15Z</dcterms:modified>
</cp:coreProperties>
</file>